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4"/>
  </p:notesMasterIdLst>
  <p:sldIdLst>
    <p:sldId id="256" r:id="rId2"/>
    <p:sldId id="280" r:id="rId3"/>
    <p:sldId id="295" r:id="rId4"/>
    <p:sldId id="297" r:id="rId5"/>
    <p:sldId id="308" r:id="rId6"/>
    <p:sldId id="274" r:id="rId7"/>
    <p:sldId id="298" r:id="rId8"/>
    <p:sldId id="296" r:id="rId9"/>
    <p:sldId id="257" r:id="rId10"/>
    <p:sldId id="289" r:id="rId11"/>
    <p:sldId id="299" r:id="rId12"/>
    <p:sldId id="293" r:id="rId13"/>
    <p:sldId id="294" r:id="rId14"/>
    <p:sldId id="300" r:id="rId15"/>
    <p:sldId id="301" r:id="rId16"/>
    <p:sldId id="292" r:id="rId17"/>
    <p:sldId id="272" r:id="rId18"/>
    <p:sldId id="302" r:id="rId19"/>
    <p:sldId id="278" r:id="rId20"/>
    <p:sldId id="303" r:id="rId21"/>
    <p:sldId id="288" r:id="rId22"/>
    <p:sldId id="291" r:id="rId23"/>
    <p:sldId id="306" r:id="rId24"/>
    <p:sldId id="282" r:id="rId25"/>
    <p:sldId id="285" r:id="rId26"/>
    <p:sldId id="307" r:id="rId27"/>
    <p:sldId id="304" r:id="rId28"/>
    <p:sldId id="286" r:id="rId29"/>
    <p:sldId id="287" r:id="rId30"/>
    <p:sldId id="281" r:id="rId31"/>
    <p:sldId id="283" r:id="rId32"/>
    <p:sldId id="284" r:id="rId33"/>
  </p:sldIdLst>
  <p:sldSz cx="9144000" cy="5143500" type="screen16x9"/>
  <p:notesSz cx="6858000" cy="9144000"/>
  <p:embeddedFontLst>
    <p:embeddedFont>
      <p:font typeface="Roboto" panose="020B0604020202020204" charset="0"/>
      <p:regular r:id="rId35"/>
      <p:bold r:id="rId36"/>
      <p:italic r:id="rId37"/>
      <p:boldItalic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000000"/>
    <a:srgbClr val="FFFF00"/>
    <a:srgbClr val="99FF99"/>
    <a:srgbClr val="00003E"/>
    <a:srgbClr val="000060"/>
    <a:srgbClr val="00397E"/>
    <a:srgbClr val="00619D"/>
    <a:srgbClr val="00003F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75" autoAdjust="0"/>
  </p:normalViewPr>
  <p:slideViewPr>
    <p:cSldViewPr snapToGrid="0">
      <p:cViewPr varScale="1">
        <p:scale>
          <a:sx n="141" d="100"/>
          <a:sy n="141" d="100"/>
        </p:scale>
        <p:origin x="588" y="114"/>
      </p:cViewPr>
      <p:guideLst>
        <p:guide orient="horz" pos="1620"/>
        <p:guide pos="2880"/>
        <p:guide pos="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00768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078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interpret a lot of you’re the design changes in </a:t>
            </a:r>
            <a:r>
              <a:rPr lang="en-US" baseline="0" dirty="0" err="1" smtClean="0"/>
              <a:t>Cura</a:t>
            </a:r>
            <a:r>
              <a:rPr lang="en-US" baseline="0" dirty="0" smtClean="0"/>
              <a:t> as trying to simplify the interface for new users or users who print a lot of the same thing over and over.  But those design changes punish the rest of us more experienced users who print a variety of objects where we need to tweak settings to optimize the performance and time to print.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9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PrusaSlicer</a:t>
            </a:r>
            <a:r>
              <a:rPr lang="en-US" dirty="0" smtClean="0"/>
              <a:t> lets you use the entire window to view settings.  You can access different sections both horizontally</a:t>
            </a:r>
            <a:r>
              <a:rPr lang="en-US" baseline="0" dirty="0" smtClean="0"/>
              <a:t> and vertically, which means you aren’t endlessly scrolling through pages to get to a setting.</a:t>
            </a:r>
          </a:p>
          <a:p>
            <a:r>
              <a:rPr lang="en-US" baseline="0" dirty="0" smtClean="0"/>
              <a:t>I’m not suggesting their layout is the best or even something that should be directly emulated, the point here is that there is MUCH more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64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906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Generally, if you</a:t>
            </a:r>
            <a:r>
              <a:rPr lang="en-US" baseline="0" dirty="0" smtClean="0"/>
              <a:t> try to create a user interface that is similar to what other software applications use.  This make the software much more intuitive.  </a:t>
            </a:r>
            <a:r>
              <a:rPr lang="en-US" dirty="0" smtClean="0"/>
              <a:t>If you are going to do something different from any other user interface experience that</a:t>
            </a:r>
            <a:r>
              <a:rPr lang="en-US" baseline="0" dirty="0" smtClean="0"/>
              <a:t> exists, you had better have a really, really, really good reason to do so.  And in this case, there is not a good reason.  This is a consequence of bad design choices.</a:t>
            </a:r>
          </a:p>
          <a:p>
            <a:pPr marL="139700" indent="0">
              <a:buNone/>
            </a:pPr>
            <a:endParaRPr lang="en-US" baseline="0" dirty="0" smtClean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2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5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884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smtClean="0"/>
              <a:t>Changing a single settings results in a new profile.</a:t>
            </a:r>
          </a:p>
          <a:p>
            <a:r>
              <a:rPr lang="en-US" dirty="0" smtClean="0"/>
              <a:t>This causes the total number of stores settings to multiply very rapidly.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08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90 percent</a:t>
            </a:r>
            <a:r>
              <a:rPr lang="en-US" baseline="0" dirty="0" smtClean="0"/>
              <a:t> of settings are INFORMATIONALLY COMPLETELY USELESS.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42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It is not feasible to maintain profiles for each type of printing scenario.  It is impractical,</a:t>
            </a:r>
            <a:r>
              <a:rPr lang="en-US" baseline="0" dirty="0" smtClean="0"/>
              <a:t> unreasonable, and impossible.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02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3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559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basic example to demonstrate concepts.</a:t>
            </a:r>
          </a:p>
          <a:p>
            <a:pPr lvl="1"/>
            <a:r>
              <a:rPr lang="en-US" dirty="0" smtClean="0"/>
              <a:t>A minimum number of settings are incorporated.</a:t>
            </a:r>
          </a:p>
          <a:p>
            <a:pPr lvl="1"/>
            <a:r>
              <a:rPr lang="en-US" dirty="0" smtClean="0"/>
              <a:t>Data validation is not complete.</a:t>
            </a:r>
          </a:p>
          <a:p>
            <a:r>
              <a:rPr lang="en-US" dirty="0" smtClean="0"/>
              <a:t>Not intended as “the” solution.</a:t>
            </a:r>
          </a:p>
          <a:p>
            <a:pPr lvl="1"/>
            <a:r>
              <a:rPr lang="en-US" dirty="0" smtClean="0"/>
              <a:t>There are many possible valid implementations.</a:t>
            </a:r>
          </a:p>
          <a:p>
            <a:r>
              <a:rPr lang="en-US" dirty="0" smtClean="0"/>
              <a:t>Please focus only on the concepts and learnings.</a:t>
            </a:r>
          </a:p>
          <a:p>
            <a:pPr lvl="1"/>
            <a:r>
              <a:rPr lang="en-US" dirty="0" smtClean="0"/>
              <a:t>Take away the </a:t>
            </a:r>
            <a:r>
              <a:rPr lang="en-US" i="1" dirty="0" smtClean="0"/>
              <a:t>Big Picture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31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08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387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16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9866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73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I’m not trying to claim I have all the answers.</a:t>
            </a:r>
            <a:r>
              <a:rPr lang="en-US" baseline="0" dirty="0" smtClean="0"/>
              <a:t>  I have a background doing exactly these types of things and I have put significant thought into how I would write the software to solve these problems.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1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I’m not trying to claim I have all the answers.</a:t>
            </a:r>
            <a:r>
              <a:rPr lang="en-US" baseline="0" dirty="0" smtClean="0"/>
              <a:t>  I have a background doing exactly these types of things and I have put significant thought into how I would write the software to solve these problems.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112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picture is worth a thousand words.</a:t>
            </a:r>
          </a:p>
          <a:p>
            <a:r>
              <a:rPr lang="en-US" baseline="0" dirty="0" smtClean="0"/>
              <a:t>In this case, it was basically as easy to create a functioning demonstration that it was to piece together static images.</a:t>
            </a:r>
            <a:endParaRPr lang="en-US" dirty="0" smtClean="0"/>
          </a:p>
          <a:p>
            <a:r>
              <a:rPr lang="en-US" dirty="0" smtClean="0"/>
              <a:t>This is just a tool to help</a:t>
            </a:r>
            <a:r>
              <a:rPr lang="en-US" baseline="0" dirty="0" smtClean="0"/>
              <a:t> with communication, so don’t take it too literally.  Just focus on the concepts.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3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827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206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964163"/>
            <a:ext cx="9144000" cy="8304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60950" y="648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28;p5"/>
          <p:cNvSpPr txBox="1">
            <a:spLocks noGrp="1"/>
          </p:cNvSpPr>
          <p:nvPr>
            <p:ph type="body" idx="1"/>
          </p:nvPr>
        </p:nvSpPr>
        <p:spPr>
          <a:xfrm>
            <a:off x="264299" y="1216650"/>
            <a:ext cx="8611477" cy="3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2000" b="1">
                <a:solidFill>
                  <a:srgbClr val="000000"/>
                </a:solidFill>
              </a:defRPr>
            </a:lvl1pPr>
            <a:lvl2pPr marL="457200" lvl="1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800" b="1" baseline="0">
                <a:solidFill>
                  <a:srgbClr val="000000"/>
                </a:solidFill>
              </a:defRPr>
            </a:lvl2pPr>
            <a:lvl3pPr marL="685800" lvl="2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600" b="1"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userDrawn="1">
  <p:cSld name="Title and Two Column">
    <p:bg>
      <p:bgPr>
        <a:solidFill>
          <a:srgbClr val="00619D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964163"/>
            <a:ext cx="9144000" cy="8304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60950" y="648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264299" y="1216650"/>
            <a:ext cx="4100531" cy="3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2000" b="1">
                <a:solidFill>
                  <a:srgbClr val="000000"/>
                </a:solidFill>
              </a:defRPr>
            </a:lvl1pPr>
            <a:lvl2pPr marL="457200" lvl="1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800" b="1" baseline="0">
                <a:solidFill>
                  <a:srgbClr val="000000"/>
                </a:solidFill>
              </a:defRPr>
            </a:lvl2pPr>
            <a:lvl3pPr marL="685800" lvl="2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600" b="1"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28;p5"/>
          <p:cNvSpPr txBox="1">
            <a:spLocks noGrp="1"/>
          </p:cNvSpPr>
          <p:nvPr>
            <p:ph type="body" idx="13"/>
          </p:nvPr>
        </p:nvSpPr>
        <p:spPr>
          <a:xfrm>
            <a:off x="4791456" y="1216650"/>
            <a:ext cx="4100531" cy="3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2000" b="1">
                <a:solidFill>
                  <a:srgbClr val="000000"/>
                </a:solidFill>
              </a:defRPr>
            </a:lvl1pPr>
            <a:lvl2pPr marL="457200" lvl="1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800" b="1" baseline="0">
                <a:solidFill>
                  <a:srgbClr val="000000"/>
                </a:solidFill>
              </a:defRPr>
            </a:lvl2pPr>
            <a:lvl3pPr marL="685800" lvl="2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600" b="1"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1349700"/>
            <a:ext cx="9144000" cy="379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960120"/>
            <a:ext cx="9144000" cy="832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60950" y="648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 b="1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 b="1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 b="1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 b="1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 b="1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 b="1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 b="1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 b="1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00619D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8"/>
          <a:stretch/>
        </p:blipFill>
        <p:spPr>
          <a:xfrm>
            <a:off x="-57151" y="600"/>
            <a:ext cx="4534629" cy="5143500"/>
          </a:xfrm>
          <a:prstGeom prst="rect">
            <a:avLst/>
          </a:prstGeom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9"/>
          <p:cNvSpPr/>
          <p:nvPr userDrawn="1"/>
        </p:nvSpPr>
        <p:spPr>
          <a:xfrm rot="5400000">
            <a:off x="1967857" y="2517750"/>
            <a:ext cx="5142900" cy="108600"/>
          </a:xfrm>
          <a:prstGeom prst="rect">
            <a:avLst/>
          </a:prstGeom>
          <a:gradFill>
            <a:gsLst>
              <a:gs pos="0">
                <a:srgbClr val="00003E"/>
              </a:gs>
              <a:gs pos="54000">
                <a:srgbClr val="00397E"/>
              </a:gs>
              <a:gs pos="100000">
                <a:srgbClr val="00619D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00619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69" y="36521"/>
            <a:ext cx="8222100" cy="1012800"/>
          </a:xfrm>
        </p:spPr>
        <p:txBody>
          <a:bodyPr/>
          <a:lstStyle/>
          <a:p>
            <a:r>
              <a:rPr lang="en-US" sz="3600" dirty="0" err="1" smtClean="0"/>
              <a:t>Ultimaker</a:t>
            </a:r>
            <a:r>
              <a:rPr lang="en-US" sz="4000" dirty="0" smtClean="0"/>
              <a:t> </a:t>
            </a:r>
            <a:r>
              <a:rPr lang="en-US" sz="4000" dirty="0" err="1" smtClean="0"/>
              <a:t>Cura</a:t>
            </a:r>
            <a:endParaRPr lang="en-US" sz="4000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164301" y="734991"/>
            <a:ext cx="4479134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 smtClean="0"/>
              <a:t>Profile and User Interface Improvements</a:t>
            </a:r>
            <a:endParaRPr lang="en-US" sz="18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64301" y="4030286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 smtClean="0"/>
              <a:t>Presented by</a:t>
            </a:r>
          </a:p>
          <a:p>
            <a:r>
              <a:rPr lang="en-US" sz="1800" dirty="0" smtClean="0"/>
              <a:t>Lance A. Endres, Ph.D.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5" y="151137"/>
            <a:ext cx="4384609" cy="4834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There are 3 main issues with profiles.</a:t>
            </a:r>
          </a:p>
          <a:p>
            <a:pPr lvl="1"/>
            <a:r>
              <a:rPr lang="en-US" dirty="0"/>
              <a:t>The user interface needs more space to work with profiles.</a:t>
            </a:r>
          </a:p>
          <a:p>
            <a:pPr lvl="1"/>
            <a:r>
              <a:rPr lang="en-US" dirty="0"/>
              <a:t>The settings “linked” between extruders need fixed on the user interface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Profiles </a:t>
            </a:r>
            <a:r>
              <a:rPr lang="en-US" dirty="0"/>
              <a:t>are </a:t>
            </a:r>
            <a:r>
              <a:rPr lang="en-US" dirty="0" smtClean="0"/>
              <a:t>difficult to work with.</a:t>
            </a:r>
          </a:p>
          <a:p>
            <a:pPr lvl="2"/>
            <a:r>
              <a:rPr lang="en-US" dirty="0" smtClean="0"/>
              <a:t>Number of settings.</a:t>
            </a:r>
          </a:p>
          <a:p>
            <a:pPr lvl="2"/>
            <a:r>
              <a:rPr lang="en-US" dirty="0" smtClean="0"/>
              <a:t>Way that profiles are defined.</a:t>
            </a:r>
            <a:endParaRPr lang="en-US" dirty="0" smtClean="0"/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Problem 1:</a:t>
            </a:r>
            <a:br>
              <a:rPr lang="en" sz="4800" dirty="0" smtClean="0">
                <a:solidFill>
                  <a:schemeClr val="lt1"/>
                </a:solidFill>
              </a:rPr>
            </a:br>
            <a:r>
              <a:rPr lang="en" sz="4800" dirty="0" smtClean="0">
                <a:solidFill>
                  <a:schemeClr val="lt1"/>
                </a:solidFill>
              </a:rPr>
              <a:t>Space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More room is needed to work with settings.</a:t>
            </a:r>
          </a:p>
        </p:txBody>
      </p:sp>
    </p:spTree>
    <p:extLst>
      <p:ext uri="{BB962C8B-B14F-4D97-AF65-F5344CB8AC3E}">
        <p14:creationId xmlns:p14="http://schemas.microsoft.com/office/powerpoint/2010/main" val="35950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3182149" cy="3798000"/>
          </a:xfrm>
        </p:spPr>
        <p:txBody>
          <a:bodyPr/>
          <a:lstStyle/>
          <a:p>
            <a:r>
              <a:rPr lang="en-US" dirty="0" err="1" smtClean="0"/>
              <a:t>Cura</a:t>
            </a:r>
            <a:r>
              <a:rPr lang="en-US" dirty="0" smtClean="0"/>
              <a:t> has ~400 settings on each extruder tab.</a:t>
            </a:r>
          </a:p>
          <a:p>
            <a:r>
              <a:rPr lang="en-US" dirty="0" smtClean="0"/>
              <a:t>Space </a:t>
            </a:r>
            <a:r>
              <a:rPr lang="en-US" dirty="0" smtClean="0"/>
              <a:t>allocated to edit those settings is tiny.</a:t>
            </a:r>
          </a:p>
          <a:p>
            <a:pPr lvl="1"/>
            <a:r>
              <a:rPr lang="en-US" dirty="0" smtClean="0"/>
              <a:t>~20 settings.</a:t>
            </a:r>
          </a:p>
          <a:p>
            <a:pPr lvl="1"/>
            <a:r>
              <a:rPr lang="en-US" dirty="0" smtClean="0"/>
              <a:t>Constant scrolling </a:t>
            </a:r>
            <a:r>
              <a:rPr lang="en-US" dirty="0" smtClean="0"/>
              <a:t>to </a:t>
            </a:r>
            <a:r>
              <a:rPr lang="en-US" dirty="0" smtClean="0"/>
              <a:t>change settings.</a:t>
            </a:r>
          </a:p>
          <a:p>
            <a:r>
              <a:rPr lang="en-US" dirty="0" smtClean="0"/>
              <a:t>More settings have been added.</a:t>
            </a:r>
          </a:p>
          <a:p>
            <a:r>
              <a:rPr lang="en-US" dirty="0" smtClean="0"/>
              <a:t>The space has been shrinking.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782" y="448675"/>
            <a:ext cx="5429328" cy="451848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931101" y="524877"/>
            <a:ext cx="10633" cy="767975"/>
          </a:xfrm>
          <a:prstGeom prst="straightConnector1">
            <a:avLst/>
          </a:prstGeom>
          <a:ln w="698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H="1">
            <a:off x="7931101" y="4334878"/>
            <a:ext cx="10633" cy="767975"/>
          </a:xfrm>
          <a:prstGeom prst="straightConnector1">
            <a:avLst/>
          </a:prstGeom>
          <a:ln w="698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3501281" cy="3798000"/>
          </a:xfrm>
        </p:spPr>
        <p:txBody>
          <a:bodyPr/>
          <a:lstStyle/>
          <a:p>
            <a:r>
              <a:rPr lang="en-US" dirty="0" smtClean="0"/>
              <a:t>Contrast this to </a:t>
            </a:r>
            <a:r>
              <a:rPr lang="en-US" dirty="0" err="1" smtClean="0"/>
              <a:t>PrusaSlicer</a:t>
            </a:r>
            <a:endParaRPr lang="en-US" dirty="0" smtClean="0"/>
          </a:p>
          <a:p>
            <a:pPr lvl="1"/>
            <a:r>
              <a:rPr lang="en-US" dirty="0" smtClean="0"/>
              <a:t>You can use the entire application screen for editing settings.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80" y="241133"/>
            <a:ext cx="5310686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2867747" cy="3798000"/>
          </a:xfrm>
        </p:spPr>
        <p:txBody>
          <a:bodyPr/>
          <a:lstStyle/>
          <a:p>
            <a:r>
              <a:rPr lang="en-US" dirty="0" smtClean="0"/>
              <a:t>Add more space</a:t>
            </a:r>
          </a:p>
          <a:p>
            <a:r>
              <a:rPr lang="en-US" dirty="0" smtClean="0"/>
              <a:t>Dock settings control or otherwise correct awkward control hiding floating behavior.</a:t>
            </a:r>
          </a:p>
          <a:p>
            <a:r>
              <a:rPr lang="en-US" dirty="0" smtClean="0"/>
              <a:t>Don’t hide layer control on other side of settings.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46" y="1191950"/>
            <a:ext cx="5849138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5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Problem 2:</a:t>
            </a:r>
            <a:br>
              <a:rPr lang="en" sz="4800" dirty="0" smtClean="0">
                <a:solidFill>
                  <a:schemeClr val="lt1"/>
                </a:solidFill>
              </a:rPr>
            </a:br>
            <a:r>
              <a:rPr lang="en" sz="4800" dirty="0" smtClean="0">
                <a:solidFill>
                  <a:schemeClr val="lt1"/>
                </a:solidFill>
              </a:rPr>
              <a:t>“Linked” Settings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“Linked” settings are confusing, redundant, and uneccessary and should be removed.</a:t>
            </a:r>
          </a:p>
        </p:txBody>
      </p:sp>
    </p:spTree>
    <p:extLst>
      <p:ext uri="{BB962C8B-B14F-4D97-AF65-F5344CB8AC3E}">
        <p14:creationId xmlns:p14="http://schemas.microsoft.com/office/powerpoint/2010/main" val="27622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“Linked” Settings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300" y="1216650"/>
            <a:ext cx="5144128" cy="3798000"/>
          </a:xfrm>
        </p:spPr>
        <p:txBody>
          <a:bodyPr/>
          <a:lstStyle/>
          <a:p>
            <a:r>
              <a:rPr lang="en-US" dirty="0" smtClean="0"/>
              <a:t>Difficult to understand initially.</a:t>
            </a:r>
          </a:p>
          <a:p>
            <a:pPr lvl="1"/>
            <a:r>
              <a:rPr lang="en-US" dirty="0" smtClean="0"/>
              <a:t>It is different from any other user experiences they have had.</a:t>
            </a:r>
          </a:p>
          <a:p>
            <a:r>
              <a:rPr lang="en-US" dirty="0" smtClean="0"/>
              <a:t>Continues to be difficult over time.</a:t>
            </a:r>
          </a:p>
          <a:p>
            <a:pPr lvl="1"/>
            <a:r>
              <a:rPr lang="en-US" dirty="0" smtClean="0"/>
              <a:t>“Linked” settings are intermixed with others with only a subtle icon to denote them.  Its easy to miss/forget that a setting is linked.</a:t>
            </a:r>
          </a:p>
          <a:p>
            <a:r>
              <a:rPr lang="en-US" dirty="0" smtClean="0"/>
              <a:t>Redundant controls takes up valuable screen real estate.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938" y="1446027"/>
            <a:ext cx="3001864" cy="2308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38" y="1446027"/>
            <a:ext cx="3001864" cy="23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“Linked” Settings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4378314" cy="3798000"/>
          </a:xfrm>
        </p:spPr>
        <p:txBody>
          <a:bodyPr/>
          <a:lstStyle/>
          <a:p>
            <a:r>
              <a:rPr lang="en-US" dirty="0"/>
              <a:t>Duplication of controls on User </a:t>
            </a:r>
            <a:r>
              <a:rPr lang="en-US" dirty="0" smtClean="0"/>
              <a:t>Interface</a:t>
            </a:r>
          </a:p>
          <a:p>
            <a:pPr lvl="1"/>
            <a:r>
              <a:rPr lang="en-US" dirty="0"/>
              <a:t>2 controls for 1 setting is </a:t>
            </a:r>
            <a:r>
              <a:rPr lang="en-US" i="1" dirty="0" smtClean="0">
                <a:solidFill>
                  <a:srgbClr val="8E0000"/>
                </a:solidFill>
              </a:rPr>
              <a:t>red flag</a:t>
            </a:r>
            <a:r>
              <a:rPr lang="en-US" dirty="0" smtClean="0"/>
              <a:t> </a:t>
            </a:r>
            <a:r>
              <a:rPr lang="en-US" dirty="0"/>
              <a:t>there is a design </a:t>
            </a:r>
            <a:r>
              <a:rPr lang="en-US" dirty="0" smtClean="0"/>
              <a:t>issue</a:t>
            </a:r>
          </a:p>
          <a:p>
            <a:pPr lvl="1"/>
            <a:r>
              <a:rPr lang="en-US" dirty="0" smtClean="0"/>
              <a:t>Non-standard/unique approaches are best avoided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4795454" y="1216650"/>
            <a:ext cx="4112802" cy="379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914" y="3094410"/>
            <a:ext cx="3048983" cy="192024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254" y="1065714"/>
            <a:ext cx="3048983" cy="192024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03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2867747" cy="3798000"/>
          </a:xfrm>
        </p:spPr>
        <p:txBody>
          <a:bodyPr/>
          <a:lstStyle/>
          <a:p>
            <a:r>
              <a:rPr lang="en-US" dirty="0" smtClean="0"/>
              <a:t>The solution is straight forward, move all “linked” settings to their own section.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46" y="1191950"/>
            <a:ext cx="5849138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9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0" y="3243708"/>
            <a:ext cx="3820058" cy="1562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50" y="3243708"/>
            <a:ext cx="3820058" cy="15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50" y="3243708"/>
            <a:ext cx="3820058" cy="1562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Settings Need Moving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3820021" cy="3798000"/>
          </a:xfrm>
        </p:spPr>
        <p:txBody>
          <a:bodyPr/>
          <a:lstStyle/>
          <a:p>
            <a:r>
              <a:rPr lang="en-US" dirty="0" smtClean="0"/>
              <a:t>Some settings are categorized incorrectly.</a:t>
            </a:r>
          </a:p>
          <a:p>
            <a:r>
              <a:rPr lang="en-US" dirty="0" smtClean="0"/>
              <a:t>They are typically easy to identify.</a:t>
            </a:r>
            <a:endParaRPr lang="en-US" dirty="0"/>
          </a:p>
          <a:p>
            <a:r>
              <a:rPr lang="en-US" dirty="0" smtClean="0"/>
              <a:t>Categorizing them correctly is typically easy, as well.</a:t>
            </a:r>
          </a:p>
        </p:txBody>
      </p:sp>
      <p:pic>
        <p:nvPicPr>
          <p:cNvPr id="5" name="Mov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132" y="1405447"/>
            <a:ext cx="3858163" cy="3038899"/>
          </a:xfrm>
          <a:prstGeom prst="rect">
            <a:avLst/>
          </a:prstGeom>
        </p:spPr>
      </p:pic>
      <p:pic>
        <p:nvPicPr>
          <p:cNvPr id="6" name="Mov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132" y="1405447"/>
            <a:ext cx="3858163" cy="3038899"/>
          </a:xfrm>
          <a:prstGeom prst="rect">
            <a:avLst/>
          </a:prstGeom>
        </p:spPr>
      </p:pic>
      <p:pic>
        <p:nvPicPr>
          <p:cNvPr id="7" name="Mov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132" y="1405447"/>
            <a:ext cx="3858163" cy="3038899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 rot="16200000">
            <a:off x="3632566" y="2247086"/>
            <a:ext cx="2764465" cy="2580168"/>
          </a:xfrm>
          <a:prstGeom prst="arc">
            <a:avLst/>
          </a:prstGeom>
          <a:ln w="158750">
            <a:solidFill>
              <a:srgbClr val="FF5D5D"/>
            </a:solidFill>
            <a:headEnd type="non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96547">
            <a:off x="2780055" y="2344007"/>
            <a:ext cx="2607538" cy="2351954"/>
          </a:xfrm>
          <a:prstGeom prst="arc">
            <a:avLst/>
          </a:prstGeom>
          <a:ln w="158750">
            <a:solidFill>
              <a:srgbClr val="FF5D5D"/>
            </a:solidFill>
            <a:headEnd type="non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13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207025" y="1729675"/>
            <a:ext cx="8765100" cy="28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Please feel free to interrupt and ask questions.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60950" y="16500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2"/>
                </a:solidFill>
              </a:rPr>
              <a:t>Ultimaker</a:t>
            </a:r>
            <a:r>
              <a:rPr lang="en-US" sz="4000" dirty="0" smtClean="0">
                <a:solidFill>
                  <a:schemeClr val="bg2"/>
                </a:solidFill>
              </a:rPr>
              <a:t> </a:t>
            </a:r>
            <a:r>
              <a:rPr lang="en-US" sz="4000" dirty="0" err="1" smtClean="0">
                <a:solidFill>
                  <a:schemeClr val="bg2"/>
                </a:solidFill>
              </a:rPr>
              <a:t>Cura</a:t>
            </a:r>
            <a:r>
              <a:rPr lang="en-US" sz="4000" dirty="0" smtClean="0">
                <a:solidFill>
                  <a:schemeClr val="bg2"/>
                </a:solidFill>
              </a:rPr>
              <a:t> Profile Discussion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Problem 3:</a:t>
            </a:r>
            <a:br>
              <a:rPr lang="en" sz="4800" dirty="0" smtClean="0">
                <a:solidFill>
                  <a:schemeClr val="lt1"/>
                </a:solidFill>
              </a:rPr>
            </a:br>
            <a:r>
              <a:rPr lang="en" sz="4800" dirty="0" smtClean="0">
                <a:solidFill>
                  <a:schemeClr val="lt1"/>
                </a:solidFill>
              </a:rPr>
              <a:t>Settings Proliferation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Profiles are defined in such a way that it causes the profiles and settings to explode in population and quickly become unmanagable.</a:t>
            </a:r>
          </a:p>
        </p:txBody>
      </p:sp>
    </p:spTree>
    <p:extLst>
      <p:ext uri="{BB962C8B-B14F-4D97-AF65-F5344CB8AC3E}">
        <p14:creationId xmlns:p14="http://schemas.microsoft.com/office/powerpoint/2010/main" val="17513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 Proliferation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8536801" cy="3798000"/>
          </a:xfrm>
        </p:spPr>
        <p:txBody>
          <a:bodyPr/>
          <a:lstStyle/>
          <a:p>
            <a:r>
              <a:rPr lang="en-US" dirty="0" smtClean="0"/>
              <a:t>Given the large number of settings and way profiles are defined, maintaining profiles very rapidly becomes a logistical impossibility.</a:t>
            </a:r>
          </a:p>
          <a:p>
            <a:pPr lvl="1"/>
            <a:r>
              <a:rPr lang="en-US" dirty="0" smtClean="0"/>
              <a:t>Profile and settings </a:t>
            </a:r>
            <a:r>
              <a:rPr lang="en-US" i="1" dirty="0" smtClean="0"/>
              <a:t>count</a:t>
            </a:r>
            <a:r>
              <a:rPr lang="en-US" dirty="0" smtClean="0"/>
              <a:t> explosion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76" y="3448050"/>
            <a:ext cx="3868574" cy="1462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2238" y="3019416"/>
            <a:ext cx="207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/>
                </a:solidFill>
              </a:rPr>
              <a:t>Profile A-B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0839" y="3019416"/>
            <a:ext cx="207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/>
                </a:solidFill>
              </a:rPr>
              <a:t>Profile B-A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614" y="3655932"/>
            <a:ext cx="1286474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Material A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Print Core 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1626" y="3655932"/>
            <a:ext cx="1286474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Material B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Print Core B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77" y="3453723"/>
            <a:ext cx="3868574" cy="14622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2215" y="3661605"/>
            <a:ext cx="1286474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Material B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Print Core B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0227" y="3661605"/>
            <a:ext cx="1286474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Material A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Print Core 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81362" y="2373681"/>
            <a:ext cx="2581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~700 → ~1400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Proliferation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 shows up in 10 places.</a:t>
            </a:r>
          </a:p>
          <a:p>
            <a:r>
              <a:rPr lang="en-US" dirty="0" smtClean="0"/>
              <a:t>They are all the same.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508" y="985013"/>
            <a:ext cx="3972479" cy="4029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204" y="2738221"/>
            <a:ext cx="415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90% redundant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4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 Proliferation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Keeping all the profiles synchronized.</a:t>
            </a:r>
          </a:p>
          <a:p>
            <a:pPr lvl="1"/>
            <a:r>
              <a:rPr lang="en-US" dirty="0" smtClean="0"/>
              <a:t>Learning a new setting.</a:t>
            </a:r>
          </a:p>
          <a:p>
            <a:pPr lvl="1"/>
            <a:r>
              <a:rPr lang="en-US" dirty="0" smtClean="0"/>
              <a:t>New setting added.</a:t>
            </a:r>
          </a:p>
          <a:p>
            <a:pPr lvl="1"/>
            <a:r>
              <a:rPr lang="en-US" dirty="0" smtClean="0"/>
              <a:t>Material formula, environment, or machine changes require setting tweak.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Limits usefulness of profiles.</a:t>
            </a:r>
          </a:p>
          <a:p>
            <a:r>
              <a:rPr lang="en-US" dirty="0" smtClean="0"/>
              <a:t>It is not practical to maintain a profile for every permutation of print settings.</a:t>
            </a:r>
          </a:p>
          <a:p>
            <a:pPr lvl="1"/>
            <a:r>
              <a:rPr lang="en-US" dirty="0" smtClean="0"/>
              <a:t>PLA, PETG, ABS, et cetera.</a:t>
            </a:r>
          </a:p>
          <a:p>
            <a:pPr lvl="1"/>
            <a:r>
              <a:rPr lang="en-US" dirty="0" smtClean="0"/>
              <a:t>With and with out supports.</a:t>
            </a:r>
          </a:p>
          <a:p>
            <a:pPr lvl="1"/>
            <a:r>
              <a:rPr lang="en-US" dirty="0" smtClean="0"/>
              <a:t>Single material supports and supports with interface enable.</a:t>
            </a:r>
          </a:p>
          <a:p>
            <a:pPr lvl="1"/>
            <a:r>
              <a:rPr lang="en-US" dirty="0" smtClean="0"/>
              <a:t>Permutations of materials and support types.</a:t>
            </a:r>
          </a:p>
          <a:p>
            <a:pPr lvl="1"/>
            <a:r>
              <a:rPr lang="en-US" dirty="0" smtClean="0"/>
              <a:t>Permutations of nozzle sizes.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9727" y="955040"/>
            <a:ext cx="4116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Why is this a problem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 rot="20097675">
            <a:off x="971549" y="2246778"/>
            <a:ext cx="2476500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Requires changing 10 profiles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097675">
            <a:off x="5398310" y="2453930"/>
            <a:ext cx="2476500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Create profiles for material and then hand edit profiles for each scenario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 Proliferation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4907776" cy="3798000"/>
          </a:xfrm>
        </p:spPr>
        <p:txBody>
          <a:bodyPr/>
          <a:lstStyle/>
          <a:p>
            <a:r>
              <a:rPr lang="en-US" dirty="0" smtClean="0"/>
              <a:t>Seems likely more extruders will be supported in the future.</a:t>
            </a:r>
            <a:endParaRPr lang="en-US" dirty="0"/>
          </a:p>
        </p:txBody>
      </p:sp>
      <p:pic>
        <p:nvPicPr>
          <p:cNvPr id="1026" name="Picture 2" descr="The Prusa XL 3D printer with five printheads. Photo via Prusa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 t="2789" r="22241" b="4904"/>
          <a:stretch/>
        </p:blipFill>
        <p:spPr bwMode="auto">
          <a:xfrm>
            <a:off x="5378026" y="157162"/>
            <a:ext cx="3670723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4" y="2390631"/>
            <a:ext cx="4210638" cy="20576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8934" y="2928650"/>
            <a:ext cx="4210638" cy="2057687"/>
            <a:chOff x="98934" y="2928650"/>
            <a:chExt cx="4210638" cy="20576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34" y="2928650"/>
              <a:ext cx="4210638" cy="2057687"/>
            </a:xfrm>
            <a:prstGeom prst="rect">
              <a:avLst/>
            </a:prstGeom>
          </p:spPr>
        </p:pic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000125" y="3019424"/>
              <a:ext cx="320040" cy="32004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48000" y="3019424"/>
              <a:ext cx="320040" cy="32004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4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2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2867747" cy="3798000"/>
          </a:xfrm>
        </p:spPr>
        <p:txBody>
          <a:bodyPr/>
          <a:lstStyle/>
          <a:p>
            <a:r>
              <a:rPr lang="en-US" dirty="0" smtClean="0"/>
              <a:t>Profiles </a:t>
            </a:r>
            <a:r>
              <a:rPr lang="en-US" dirty="0"/>
              <a:t>need to be more “reusable” and flexible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46" y="1191950"/>
            <a:ext cx="5849138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Redefinition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definition:</a:t>
            </a:r>
          </a:p>
          <a:p>
            <a:pPr lvl="1"/>
            <a:r>
              <a:rPr lang="en-US" dirty="0" smtClean="0"/>
              <a:t>Supports are sub-section of profile.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Solution example:</a:t>
            </a:r>
          </a:p>
          <a:p>
            <a:pPr lvl="1"/>
            <a:r>
              <a:rPr lang="en-US" dirty="0" smtClean="0"/>
              <a:t>Supports are a “mini-profile” of their own.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87" y="2113621"/>
            <a:ext cx="2583443" cy="2901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46" y="2109408"/>
            <a:ext cx="2146783" cy="3013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30124" y="3280048"/>
            <a:ext cx="1622890" cy="160043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Profiles are diminished in importance.  The “mini-profiles” become the dominate way to access settings.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Final Remarks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9318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 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  <a:p>
            <a:pPr lvl="1"/>
            <a:r>
              <a:rPr lang="en-US" dirty="0"/>
              <a:t>More room is needed to edit settings.  Much more room.</a:t>
            </a:r>
          </a:p>
          <a:p>
            <a:endParaRPr lang="en-US" dirty="0" smtClean="0"/>
          </a:p>
          <a:p>
            <a:r>
              <a:rPr lang="en-US" dirty="0" smtClean="0"/>
              <a:t>“Linked” Settings</a:t>
            </a:r>
          </a:p>
          <a:p>
            <a:pPr lvl="1"/>
            <a:r>
              <a:rPr lang="en-US" dirty="0" smtClean="0"/>
              <a:t>“Linked” settings need to be removed from the “extruder” tabs and into their own sections.</a:t>
            </a:r>
          </a:p>
          <a:p>
            <a:pPr lvl="1"/>
            <a:r>
              <a:rPr lang="en-US" dirty="0" smtClean="0"/>
              <a:t>Each “linked” setting should be evaluated to determined its proper section.</a:t>
            </a:r>
          </a:p>
          <a:p>
            <a:endParaRPr lang="en-US" dirty="0" smtClean="0"/>
          </a:p>
          <a:p>
            <a:r>
              <a:rPr lang="en-US" dirty="0" smtClean="0"/>
              <a:t>Profiles</a:t>
            </a:r>
            <a:endParaRPr lang="en-US" dirty="0"/>
          </a:p>
          <a:p>
            <a:pPr lvl="1"/>
            <a:r>
              <a:rPr lang="en-US" dirty="0" smtClean="0"/>
              <a:t>Profiles need to be more reusable.</a:t>
            </a:r>
          </a:p>
          <a:p>
            <a:pPr lvl="1"/>
            <a:r>
              <a:rPr lang="en-US" dirty="0" smtClean="0"/>
              <a:t>One solution is to make each section its own “</a:t>
            </a:r>
            <a:r>
              <a:rPr lang="en-US" dirty="0" smtClean="0"/>
              <a:t>mini-profile</a:t>
            </a:r>
            <a:r>
              <a:rPr lang="en-US" dirty="0" smtClean="0"/>
              <a:t>.”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Changes would make the user interface easier to use, cut down on redundancy, and be more logical.</a:t>
            </a:r>
          </a:p>
          <a:p>
            <a:endParaRPr lang="en-US" dirty="0" smtClean="0"/>
          </a:p>
          <a:p>
            <a:r>
              <a:rPr lang="en-US" dirty="0" smtClean="0"/>
              <a:t>Profiles would be a lot easier to use.</a:t>
            </a:r>
          </a:p>
          <a:p>
            <a:pPr lvl="1"/>
            <a:r>
              <a:rPr lang="en-US" dirty="0" smtClean="0"/>
              <a:t>Cut down on profile proliferation.</a:t>
            </a:r>
          </a:p>
          <a:p>
            <a:pPr lvl="1"/>
            <a:r>
              <a:rPr lang="en-US" dirty="0" smtClean="0"/>
              <a:t>Less editing of profiles to customize them for each print.</a:t>
            </a:r>
          </a:p>
          <a:p>
            <a:pPr lvl="1"/>
            <a:endParaRPr lang="en-US" dirty="0"/>
          </a:p>
          <a:p>
            <a:r>
              <a:rPr lang="en-US" dirty="0" smtClean="0"/>
              <a:t>Prepare </a:t>
            </a:r>
            <a:r>
              <a:rPr lang="en-US" dirty="0" err="1" smtClean="0"/>
              <a:t>Cura</a:t>
            </a:r>
            <a:r>
              <a:rPr lang="en-US" dirty="0" smtClean="0"/>
              <a:t> for the future.</a:t>
            </a:r>
          </a:p>
          <a:p>
            <a:pPr lvl="1"/>
            <a:r>
              <a:rPr lang="en-US" dirty="0" smtClean="0"/>
              <a:t>More extruders are inevitable.  Without these changes the problems will only multiply.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Background.</a:t>
            </a:r>
            <a:endParaRPr lang="en-US" dirty="0" smtClean="0"/>
          </a:p>
          <a:p>
            <a:r>
              <a:rPr lang="en-US" dirty="0" smtClean="0"/>
              <a:t>Demonstration </a:t>
            </a:r>
            <a:r>
              <a:rPr lang="en-US" dirty="0" smtClean="0"/>
              <a:t>software.</a:t>
            </a:r>
            <a:endParaRPr lang="en-US" dirty="0" smtClean="0"/>
          </a:p>
          <a:p>
            <a:r>
              <a:rPr lang="en-US" dirty="0" smtClean="0"/>
              <a:t>The problems with </a:t>
            </a:r>
            <a:r>
              <a:rPr lang="en-US" dirty="0" smtClean="0"/>
              <a:t>profiles.</a:t>
            </a:r>
            <a:endParaRPr lang="en-US" dirty="0" smtClean="0"/>
          </a:p>
          <a:p>
            <a:pPr lvl="1"/>
            <a:r>
              <a:rPr lang="en-US" dirty="0" smtClean="0"/>
              <a:t>3 main </a:t>
            </a:r>
            <a:r>
              <a:rPr lang="en-US" dirty="0" smtClean="0"/>
              <a:t>issues with working with profiles.</a:t>
            </a:r>
            <a:endParaRPr lang="en-US" dirty="0" smtClean="0"/>
          </a:p>
          <a:p>
            <a:r>
              <a:rPr lang="en-US" dirty="0" smtClean="0"/>
              <a:t>Final remakes and wrap up.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514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Organization</a:t>
            </a:r>
            <a:br>
              <a:rPr lang="en" sz="4800" dirty="0" smtClean="0">
                <a:solidFill>
                  <a:schemeClr val="lt1"/>
                </a:solidFill>
              </a:rPr>
            </a:br>
            <a:r>
              <a:rPr lang="en" sz="4800" dirty="0" smtClean="0">
                <a:solidFill>
                  <a:schemeClr val="lt1"/>
                </a:solidFill>
              </a:rPr>
              <a:t>Changes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This section contains some specific examples of suggested changes.</a:t>
            </a: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24959043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Line Width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Support Line Width is the only one of these settings that is “linked” and that is an indication something is wrong.</a:t>
            </a:r>
          </a:p>
          <a:p>
            <a:pPr lvl="1"/>
            <a:r>
              <a:rPr lang="en-US" dirty="0" smtClean="0"/>
              <a:t>In </a:t>
            </a:r>
            <a:r>
              <a:rPr lang="en-US" dirty="0"/>
              <a:t>this case, the setting is organized in the right place, but its behavior is wrong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Line </a:t>
            </a:r>
            <a:r>
              <a:rPr lang="en-US" dirty="0"/>
              <a:t>widths are more closely associated with nozzle size (extruder</a:t>
            </a:r>
            <a:r>
              <a:rPr lang="en-US" dirty="0" smtClean="0"/>
              <a:t>).</a:t>
            </a:r>
          </a:p>
          <a:p>
            <a:pPr lvl="1"/>
            <a:r>
              <a:rPr lang="en-US" dirty="0" smtClean="0"/>
              <a:t>Each extruder needs its own Support Line Width.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b="1583"/>
          <a:stretch/>
        </p:blipFill>
        <p:spPr>
          <a:xfrm>
            <a:off x="5015381" y="1385656"/>
            <a:ext cx="3896269" cy="32720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9324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Support Line Width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Imagine the case where there is one 0.4 mm nozzle and one 0.8 mm nozzle size loaded.</a:t>
            </a:r>
          </a:p>
          <a:p>
            <a:pPr lvl="1"/>
            <a:r>
              <a:rPr lang="en-US" dirty="0" smtClean="0"/>
              <a:t>You have to first select which nozzle is used for support, then go back and set the support line width.  This is awkward and unnecessary.</a:t>
            </a:r>
          </a:p>
          <a:p>
            <a:pPr lvl="1"/>
            <a:r>
              <a:rPr lang="en-US" dirty="0" smtClean="0"/>
              <a:t>How is case of support interface versus support infill handled?  One of the nozzles is going to be printing with the wrong Support Line Width for its size.</a:t>
            </a:r>
            <a:endParaRPr lang="en-US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t="67476" b="7312"/>
          <a:stretch/>
        </p:blipFill>
        <p:spPr>
          <a:xfrm>
            <a:off x="4949441" y="2000250"/>
            <a:ext cx="3896269" cy="83820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0388" y="4006175"/>
            <a:ext cx="3934374" cy="1019317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434" y="1291189"/>
            <a:ext cx="3877216" cy="27626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34434" y="681629"/>
            <a:ext cx="3877216" cy="27626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6670590" y="971337"/>
            <a:ext cx="453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>
                <a:solidFill>
                  <a:srgbClr val="FF0000"/>
                </a:solidFill>
              </a:rPr>
              <a:t>OR</a:t>
            </a:r>
            <a:endParaRPr lang="en-US" b="1" dirty="0">
              <a:solidFill>
                <a:srgbClr val="FF0000"/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4491697" y="901852"/>
            <a:ext cx="457741" cy="46696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1</a:t>
            </a:r>
            <a:endParaRPr lang="en-US" sz="1600" b="1" dirty="0">
              <a:solidFill>
                <a:srgbClr val="FF0000"/>
              </a:solidFill>
            </a:endParaRPr>
          </a:p>
        </p:txBody>
      </p:sp>
      <p:sp>
        <p:nvSpPr>
          <p:cNvPr id="10" name="Oval 9"/>
          <p:cNvSpPr/>
          <p:nvPr/>
        </p:nvSpPr>
        <p:spPr>
          <a:xfrm>
            <a:off x="4491697" y="2221761"/>
            <a:ext cx="457741" cy="466965"/>
          </a:xfrm>
          <a:prstGeom prst="ellipse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 smtClean="0">
                <a:solidFill>
                  <a:srgbClr val="FF0000"/>
                </a:solidFill>
              </a:rPr>
              <a:t>2</a:t>
            </a:r>
            <a:endParaRPr lang="en-US" sz="16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55283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Background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A brief introduction to my education and work experiences.</a:t>
            </a:r>
          </a:p>
        </p:txBody>
      </p:sp>
    </p:spTree>
    <p:extLst>
      <p:ext uri="{BB962C8B-B14F-4D97-AF65-F5344CB8AC3E}">
        <p14:creationId xmlns:p14="http://schemas.microsoft.com/office/powerpoint/2010/main" val="34069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25117"/>
            <a:ext cx="3655533" cy="3798000"/>
          </a:xfrm>
        </p:spPr>
        <p:txBody>
          <a:bodyPr/>
          <a:lstStyle/>
          <a:p>
            <a:r>
              <a:rPr lang="en-US" dirty="0" smtClean="0"/>
              <a:t>Ph.D. and M.S. from UCSD</a:t>
            </a:r>
          </a:p>
          <a:p>
            <a:r>
              <a:rPr lang="en-US" dirty="0" smtClean="0"/>
              <a:t>B.S. from LTU</a:t>
            </a:r>
          </a:p>
          <a:p>
            <a:r>
              <a:rPr lang="en-US" dirty="0" smtClean="0"/>
              <a:t>20 years in Oil and Gas developing engineering software</a:t>
            </a:r>
          </a:p>
          <a:p>
            <a:r>
              <a:rPr lang="en-US" dirty="0" smtClean="0"/>
              <a:t>Computational Mechanics and Dynamics</a:t>
            </a:r>
          </a:p>
          <a:p>
            <a:pPr lvl="1"/>
            <a:r>
              <a:rPr lang="en-US" dirty="0"/>
              <a:t>Physics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Software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25 years of software development</a:t>
            </a:r>
            <a:endParaRPr lang="en-US" dirty="0"/>
          </a:p>
        </p:txBody>
      </p:sp>
      <p:pic>
        <p:nvPicPr>
          <p:cNvPr id="5" name="TDBD-No-S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9520" y="1120140"/>
            <a:ext cx="53644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4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3098465" cy="3798000"/>
          </a:xfrm>
        </p:spPr>
        <p:txBody>
          <a:bodyPr/>
          <a:lstStyle/>
          <a:p>
            <a:r>
              <a:rPr lang="en-US" dirty="0" smtClean="0"/>
              <a:t>I believe I can provide a unique perspective as an end user and with insider experience.</a:t>
            </a:r>
          </a:p>
          <a:p>
            <a:r>
              <a:rPr lang="en-US" dirty="0" smtClean="0"/>
              <a:t>I realize I am not privy to a lot of the design requirements and considerations.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64" y="358059"/>
            <a:ext cx="5751545" cy="47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-67733" y="1830600"/>
            <a:ext cx="4538133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Demonstration Software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656667" y="724200"/>
            <a:ext cx="4334933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Software has been written to use as a communication tool.</a:t>
            </a:r>
          </a:p>
        </p:txBody>
      </p:sp>
    </p:spTree>
    <p:extLst>
      <p:ext uri="{BB962C8B-B14F-4D97-AF65-F5344CB8AC3E}">
        <p14:creationId xmlns:p14="http://schemas.microsoft.com/office/powerpoint/2010/main" val="21248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2867747" cy="3798000"/>
          </a:xfrm>
        </p:spPr>
        <p:txBody>
          <a:bodyPr/>
          <a:lstStyle/>
          <a:p>
            <a:r>
              <a:rPr lang="en-US" dirty="0" smtClean="0"/>
              <a:t>Communication tool.</a:t>
            </a:r>
          </a:p>
          <a:p>
            <a:r>
              <a:rPr lang="en-US" dirty="0" smtClean="0"/>
              <a:t>Superficial functionality only.</a:t>
            </a:r>
          </a:p>
          <a:p>
            <a:r>
              <a:rPr lang="en-US" dirty="0" smtClean="0"/>
              <a:t>Not all settings are implemented.</a:t>
            </a:r>
          </a:p>
          <a:p>
            <a:pPr lvl="1"/>
            <a:r>
              <a:rPr lang="en-US" dirty="0" smtClean="0"/>
              <a:t>“dot, dot, dot” indicates where more settings would be.</a:t>
            </a:r>
          </a:p>
          <a:p>
            <a:r>
              <a:rPr lang="en-US" dirty="0" smtClean="0"/>
              <a:t>Conceptual in nature.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46" y="1191950"/>
            <a:ext cx="5849138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Problem</a:t>
            </a:r>
            <a:br>
              <a:rPr lang="en" sz="4800" dirty="0" smtClean="0">
                <a:solidFill>
                  <a:schemeClr val="lt1"/>
                </a:solidFill>
              </a:rPr>
            </a:br>
            <a:r>
              <a:rPr lang="en" sz="4800" dirty="0" smtClean="0">
                <a:solidFill>
                  <a:schemeClr val="lt1"/>
                </a:solidFill>
              </a:rPr>
              <a:t>Statement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What makes profiles difficult to work with.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7831</TotalTime>
  <Words>1591</Words>
  <Application>Microsoft Office PowerPoint</Application>
  <PresentationFormat>On-screen Show (16:9)</PresentationFormat>
  <Paragraphs>189</Paragraphs>
  <Slides>32</Slides>
  <Notes>24</Notes>
  <HiddenSlides>3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Roboto</vt:lpstr>
      <vt:lpstr>Arial</vt:lpstr>
      <vt:lpstr>Material</vt:lpstr>
      <vt:lpstr>Ultimaker Cura</vt:lpstr>
      <vt:lpstr>Please feel free to interrupt and ask questions.</vt:lpstr>
      <vt:lpstr>Outline</vt:lpstr>
      <vt:lpstr>Background</vt:lpstr>
      <vt:lpstr>Background</vt:lpstr>
      <vt:lpstr>Background</vt:lpstr>
      <vt:lpstr>Demonstration Software</vt:lpstr>
      <vt:lpstr>Demonstration Software</vt:lpstr>
      <vt:lpstr>Problem Statement</vt:lpstr>
      <vt:lpstr>Profile Problems</vt:lpstr>
      <vt:lpstr>Problem 1: Space</vt:lpstr>
      <vt:lpstr>Space</vt:lpstr>
      <vt:lpstr>Space</vt:lpstr>
      <vt:lpstr>Solution</vt:lpstr>
      <vt:lpstr>Problem 2: “Linked” Settings</vt:lpstr>
      <vt:lpstr>“Linked” Settings</vt:lpstr>
      <vt:lpstr>“Linked” Settings</vt:lpstr>
      <vt:lpstr>Solution</vt:lpstr>
      <vt:lpstr>Some Settings Need Moving</vt:lpstr>
      <vt:lpstr>Problem 3: Settings Proliferation</vt:lpstr>
      <vt:lpstr>Settings Proliferation</vt:lpstr>
      <vt:lpstr>Settings Proliferation</vt:lpstr>
      <vt:lpstr>Settings Proliferation</vt:lpstr>
      <vt:lpstr>Settings Proliferation</vt:lpstr>
      <vt:lpstr>Solution</vt:lpstr>
      <vt:lpstr>Profile Redefinition</vt:lpstr>
      <vt:lpstr>Final Remarks</vt:lpstr>
      <vt:lpstr>Key Take Aways</vt:lpstr>
      <vt:lpstr>Conclusions</vt:lpstr>
      <vt:lpstr>Organization Changes</vt:lpstr>
      <vt:lpstr>Support Line Width</vt:lpstr>
      <vt:lpstr>Support Line Width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Lance Endres</dc:creator>
  <cp:lastModifiedBy>Lance Endres</cp:lastModifiedBy>
  <cp:revision>133</cp:revision>
  <dcterms:modified xsi:type="dcterms:W3CDTF">2021-12-14T14:52:59Z</dcterms:modified>
</cp:coreProperties>
</file>